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81" r:id="rId4"/>
    <p:sldId id="458" r:id="rId6"/>
    <p:sldId id="455" r:id="rId7"/>
    <p:sldId id="1152" r:id="rId8"/>
    <p:sldId id="1153" r:id="rId9"/>
    <p:sldId id="1154" r:id="rId10"/>
    <p:sldId id="1155" r:id="rId11"/>
    <p:sldId id="1156" r:id="rId12"/>
    <p:sldId id="1157" r:id="rId13"/>
    <p:sldId id="1158" r:id="rId14"/>
    <p:sldId id="1159" r:id="rId15"/>
    <p:sldId id="1160" r:id="rId16"/>
    <p:sldId id="1161" r:id="rId17"/>
    <p:sldId id="1162" r:id="rId18"/>
    <p:sldId id="1163" r:id="rId19"/>
    <p:sldId id="1164" r:id="rId20"/>
    <p:sldId id="1165" r:id="rId21"/>
    <p:sldId id="1166" r:id="rId22"/>
    <p:sldId id="1167" r:id="rId23"/>
    <p:sldId id="1168" r:id="rId24"/>
    <p:sldId id="1169" r:id="rId25"/>
    <p:sldId id="1170" r:id="rId26"/>
    <p:sldId id="280" r:id="rId27"/>
  </p:sldIdLst>
  <p:sldSz cx="12192635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7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大众学生" initials="大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84B"/>
    <a:srgbClr val="0F2B51"/>
    <a:srgbClr val="0E2D5C"/>
    <a:srgbClr val="0C294E"/>
    <a:srgbClr val="0E3060"/>
    <a:srgbClr val="154068"/>
    <a:srgbClr val="0D2C54"/>
    <a:srgbClr val="142F55"/>
    <a:srgbClr val="FFF8E2"/>
    <a:srgbClr val="E2E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527"/>
        <p:guide pos="38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54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58.xml"/><Relationship Id="rId3" Type="http://schemas.openxmlformats.org/officeDocument/2006/relationships/image" Target="../media/image1.jpeg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tags" Target="../tags/tag77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92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3270" cy="6858000"/>
            <a:chOff x="0" y="0"/>
            <a:chExt cx="19202" cy="10800"/>
          </a:xfrm>
        </p:grpSpPr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2"/>
              </p:custDataLst>
            </p:nvPr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0" y="1"/>
              <a:ext cx="19202" cy="10799"/>
            </a:xfrm>
            <a:prstGeom prst="rect">
              <a:avLst/>
            </a:prstGeom>
          </p:spPr>
        </p:pic>
        <p:sp>
          <p:nvSpPr>
            <p:cNvPr id="9" name="矩形 8"/>
            <p:cNvSpPr/>
            <p:nvPr userDrawn="1">
              <p:custDataLst>
                <p:tags r:id="rId4"/>
              </p:custDataLst>
            </p:nvPr>
          </p:nvSpPr>
          <p:spPr>
            <a:xfrm>
              <a:off x="0" y="0"/>
              <a:ext cx="19202" cy="10800"/>
            </a:xfrm>
            <a:prstGeom prst="rect">
              <a:avLst/>
            </a:prstGeom>
            <a:solidFill>
              <a:srgbClr val="0E2D52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60" y="774040"/>
            <a:ext cx="10973880" cy="5483082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918" y="2484128"/>
            <a:ext cx="9800165" cy="101885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918" y="3560583"/>
            <a:ext cx="9800165" cy="471624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0"/>
            <a:ext cx="12193201" cy="6858000"/>
            <a:chOff x="0" y="205"/>
            <a:chExt cx="14400" cy="8101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3"/>
            <a:srcRect/>
            <a:stretch>
              <a:fillRect/>
            </a:stretch>
          </p:blipFill>
          <p:spPr>
            <a:xfrm>
              <a:off x="0" y="206"/>
              <a:ext cx="14400" cy="8100"/>
            </a:xfrm>
            <a:prstGeom prst="rect">
              <a:avLst/>
            </a:prstGeom>
          </p:spPr>
        </p:pic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0" y="205"/>
              <a:ext cx="14400" cy="8101"/>
            </a:xfrm>
            <a:prstGeom prst="rect">
              <a:avLst/>
            </a:prstGeom>
            <a:solidFill>
              <a:srgbClr val="0E2D52">
                <a:alpha val="8666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847"/>
            <a:ext cx="12193201" cy="6857153"/>
          </a:xfrm>
          <a:prstGeom prst="rect">
            <a:avLst/>
          </a:prstGeom>
        </p:spPr>
      </p:pic>
      <p:pic>
        <p:nvPicPr>
          <p:cNvPr id="14" name="图片 13" descr="图层 0"/>
          <p:cNvPicPr>
            <a:picLocks noChangeAspect="1"/>
          </p:cNvPicPr>
          <p:nvPr userDrawn="1"/>
        </p:nvPicPr>
        <p:blipFill>
          <a:blip r:embed="rId4">
            <a:alphaModFix amt="85000"/>
          </a:blip>
          <a:srcRect r="13355"/>
          <a:stretch>
            <a:fillRect/>
          </a:stretch>
        </p:blipFill>
        <p:spPr>
          <a:xfrm>
            <a:off x="1876398" y="847"/>
            <a:ext cx="10316802" cy="6857153"/>
          </a:xfrm>
          <a:prstGeom prst="rect">
            <a:avLst/>
          </a:prstGeom>
        </p:spPr>
      </p:pic>
      <p:sp>
        <p:nvSpPr>
          <p:cNvPr id="9" name="矩形 8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3201" cy="6858000"/>
          </a:xfrm>
          <a:prstGeom prst="rect">
            <a:avLst/>
          </a:prstGeom>
          <a:gradFill>
            <a:gsLst>
              <a:gs pos="82000">
                <a:srgbClr val="0E2D52">
                  <a:alpha val="45000"/>
                </a:srgbClr>
              </a:gs>
              <a:gs pos="47000">
                <a:srgbClr val="0E2D52">
                  <a:alpha val="85000"/>
                </a:srgbClr>
              </a:gs>
              <a:gs pos="0">
                <a:srgbClr val="0E2D52"/>
              </a:gs>
              <a:gs pos="100000">
                <a:srgbClr val="0E2D52">
                  <a:alpha val="1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996" y="3848598"/>
            <a:ext cx="7769565" cy="76684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996" y="4615438"/>
            <a:ext cx="7769565" cy="867645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60" y="1501277"/>
            <a:ext cx="5177310" cy="474864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2231" y="1501277"/>
            <a:ext cx="5177310" cy="4748644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60" y="1429274"/>
            <a:ext cx="5342926" cy="3816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60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6365" y="1421802"/>
            <a:ext cx="5342926" cy="3816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6365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60" y="1555280"/>
            <a:ext cx="5233593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1025" y="1555280"/>
            <a:ext cx="5227715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0" y="847"/>
            <a:ext cx="12193201" cy="6857153"/>
          </a:xfrm>
          <a:prstGeom prst="rect">
            <a:avLst/>
          </a:prstGeom>
        </p:spPr>
      </p:pic>
      <p:pic>
        <p:nvPicPr>
          <p:cNvPr id="14" name="图片 13" descr="图层 0"/>
          <p:cNvPicPr>
            <a:picLocks noChangeAspect="1"/>
          </p:cNvPicPr>
          <p:nvPr userDrawn="1"/>
        </p:nvPicPr>
        <p:blipFill>
          <a:blip r:embed="rId4">
            <a:alphaModFix amt="85000"/>
          </a:blip>
          <a:srcRect r="13355"/>
          <a:stretch>
            <a:fillRect/>
          </a:stretch>
        </p:blipFill>
        <p:spPr>
          <a:xfrm>
            <a:off x="1876398" y="847"/>
            <a:ext cx="10316802" cy="6857153"/>
          </a:xfrm>
          <a:prstGeom prst="rect">
            <a:avLst/>
          </a:prstGeom>
        </p:spPr>
      </p:pic>
      <p:sp>
        <p:nvSpPr>
          <p:cNvPr id="9" name="矩形 8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3201" cy="6858000"/>
          </a:xfrm>
          <a:prstGeom prst="rect">
            <a:avLst/>
          </a:prstGeom>
          <a:gradFill>
            <a:gsLst>
              <a:gs pos="82000">
                <a:srgbClr val="0E2D52">
                  <a:alpha val="45000"/>
                </a:srgbClr>
              </a:gs>
              <a:gs pos="47000">
                <a:srgbClr val="0E2D52">
                  <a:alpha val="85000"/>
                </a:srgbClr>
              </a:gs>
              <a:gs pos="0">
                <a:srgbClr val="0E2D52"/>
              </a:gs>
              <a:gs pos="100000">
                <a:srgbClr val="0E2D52">
                  <a:alpha val="10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5808" y="914447"/>
            <a:ext cx="1044103" cy="5029459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90" y="914447"/>
            <a:ext cx="9170103" cy="5029459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60" y="774040"/>
            <a:ext cx="10973880" cy="5483082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918" y="2484128"/>
            <a:ext cx="9800165" cy="101885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918" y="3560583"/>
            <a:ext cx="9800165" cy="471624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586" y="833967"/>
            <a:ext cx="1046534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3" name="Group 7"/>
          <p:cNvGrpSpPr/>
          <p:nvPr userDrawn="1"/>
        </p:nvGrpSpPr>
        <p:grpSpPr>
          <a:xfrm>
            <a:off x="431822" y="391584"/>
            <a:ext cx="520727" cy="273049"/>
            <a:chOff x="0" y="0"/>
            <a:chExt cx="1041399" cy="549275"/>
          </a:xfrm>
        </p:grpSpPr>
        <p:sp>
          <p:nvSpPr>
            <p:cNvPr id="5124" name="Freeform 16"/>
            <p:cNvSpPr/>
            <p:nvPr/>
          </p:nvSpPr>
          <p:spPr>
            <a:xfrm>
              <a:off x="0" y="0"/>
              <a:ext cx="361950" cy="549275"/>
            </a:xfrm>
            <a:custGeom>
              <a:avLst/>
              <a:gdLst/>
              <a:ahLst/>
              <a:cxnLst>
                <a:cxn ang="0">
                  <a:pos x="3619" y="83113"/>
                </a:cxn>
                <a:cxn ang="0">
                  <a:pos x="86868" y="0"/>
                </a:cxn>
                <a:cxn ang="0">
                  <a:pos x="361950" y="274637"/>
                </a:cxn>
                <a:cxn ang="0">
                  <a:pos x="86868" y="549275"/>
                </a:cxn>
                <a:cxn ang="0">
                  <a:pos x="0" y="462547"/>
                </a:cxn>
                <a:cxn ang="0">
                  <a:pos x="191833" y="271023"/>
                </a:cxn>
                <a:cxn ang="0">
                  <a:pos x="3619" y="83113"/>
                </a:cxn>
              </a:cxnLst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 w="9525">
              <a:noFill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5125" name="Freeform 17"/>
            <p:cNvSpPr/>
            <p:nvPr/>
          </p:nvSpPr>
          <p:spPr>
            <a:xfrm>
              <a:off x="338137" y="0"/>
              <a:ext cx="360362" cy="549275"/>
            </a:xfrm>
            <a:custGeom>
              <a:avLst/>
              <a:gdLst/>
              <a:ahLst/>
              <a:cxnLst>
                <a:cxn ang="0">
                  <a:pos x="3612" y="83113"/>
                </a:cxn>
                <a:cxn ang="0">
                  <a:pos x="86703" y="0"/>
                </a:cxn>
                <a:cxn ang="0">
                  <a:pos x="360362" y="274637"/>
                </a:cxn>
                <a:cxn ang="0">
                  <a:pos x="86703" y="549275"/>
                </a:cxn>
                <a:cxn ang="0">
                  <a:pos x="0" y="462547"/>
                </a:cxn>
                <a:cxn ang="0">
                  <a:pos x="191470" y="271023"/>
                </a:cxn>
                <a:cxn ang="0">
                  <a:pos x="3612" y="83113"/>
                </a:cxn>
              </a:cxnLst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 w="9525">
              <a:noFill/>
            </a:ln>
          </p:spPr>
          <p:txBody>
            <a:bodyPr/>
            <a:p>
              <a:endParaRPr lang="zh-CN" altLang="en-US" sz="2400"/>
            </a:p>
          </p:txBody>
        </p:sp>
        <p:sp>
          <p:nvSpPr>
            <p:cNvPr id="5126" name="Freeform 18"/>
            <p:cNvSpPr/>
            <p:nvPr/>
          </p:nvSpPr>
          <p:spPr>
            <a:xfrm>
              <a:off x="681037" y="0"/>
              <a:ext cx="360362" cy="549275"/>
            </a:xfrm>
            <a:custGeom>
              <a:avLst/>
              <a:gdLst/>
              <a:ahLst/>
              <a:cxnLst>
                <a:cxn ang="0">
                  <a:pos x="3612" y="83113"/>
                </a:cxn>
                <a:cxn ang="0">
                  <a:pos x="85800" y="0"/>
                </a:cxn>
                <a:cxn ang="0">
                  <a:pos x="360362" y="274637"/>
                </a:cxn>
                <a:cxn ang="0">
                  <a:pos x="85800" y="549275"/>
                </a:cxn>
                <a:cxn ang="0">
                  <a:pos x="0" y="462547"/>
                </a:cxn>
                <a:cxn ang="0">
                  <a:pos x="191470" y="271023"/>
                </a:cxn>
                <a:cxn ang="0">
                  <a:pos x="3612" y="83113"/>
                </a:cxn>
              </a:cxnLst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79600"/>
            </a:solidFill>
            <a:ln w="9525">
              <a:noFill/>
            </a:ln>
          </p:spPr>
          <p:txBody>
            <a:bodyPr/>
            <a:p>
              <a:endParaRPr lang="zh-CN" altLang="en-US" sz="2400"/>
            </a:p>
          </p:txBody>
        </p:sp>
      </p:grpSp>
      <p:grpSp>
        <p:nvGrpSpPr>
          <p:cNvPr id="5127" name="组合 3"/>
          <p:cNvGrpSpPr/>
          <p:nvPr userDrawn="1"/>
        </p:nvGrpSpPr>
        <p:grpSpPr>
          <a:xfrm>
            <a:off x="6373616" y="25400"/>
            <a:ext cx="5180560" cy="804333"/>
            <a:chOff x="635" y="368"/>
            <a:chExt cx="6118" cy="950"/>
          </a:xfrm>
        </p:grpSpPr>
        <p:pic>
          <p:nvPicPr>
            <p:cNvPr id="5128" name="Picture 2" descr="D:\我的文档\Desktop\环境工程.png"/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>
              <a:off x="635" y="368"/>
              <a:ext cx="948" cy="9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TextBox 24"/>
            <p:cNvSpPr txBox="1"/>
            <p:nvPr/>
          </p:nvSpPr>
          <p:spPr>
            <a:xfrm>
              <a:off x="1625" y="425"/>
              <a:ext cx="5128" cy="5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2665" b="1" strike="noStrike" kern="1200" cap="none" spc="600" normalizeH="0" baseline="0" noProof="0" dirty="0">
                  <a:solidFill>
                    <a:schemeClr val="tx1">
                      <a:lumMod val="10000"/>
                    </a:schemeClr>
                  </a:solidFill>
                  <a:latin typeface="华文隶书" panose="02010800040101010101" charset="-122"/>
                  <a:ea typeface="华文隶书" panose="02010800040101010101" charset="-122"/>
                  <a:cs typeface="+mn-cs"/>
                </a:rPr>
                <a:t>江西环境工程职业学院</a:t>
              </a:r>
              <a:endParaRPr kumimoji="0" lang="zh-CN" altLang="en-US" sz="2665" b="1" strike="noStrike" kern="1200" cap="none" spc="600" normalizeH="0" baseline="0" noProof="0" dirty="0">
                <a:solidFill>
                  <a:schemeClr val="tx1">
                    <a:lumMod val="10000"/>
                  </a:schemeClr>
                </a:solidFill>
                <a:latin typeface="华文隶书" panose="02010800040101010101" charset="-122"/>
                <a:ea typeface="华文隶书" panose="02010800040101010101" charset="-122"/>
                <a:cs typeface="+mn-cs"/>
              </a:endParaRPr>
            </a:p>
          </p:txBody>
        </p:sp>
        <p:sp>
          <p:nvSpPr>
            <p:cNvPr id="5130" name="TextBox 27"/>
            <p:cNvSpPr txBox="1"/>
            <p:nvPr/>
          </p:nvSpPr>
          <p:spPr>
            <a:xfrm>
              <a:off x="1563" y="880"/>
              <a:ext cx="4934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lvl="0"/>
              <a:r>
                <a:rPr lang="en-US" altLang="zh-CN" sz="1200" b="1" dirty="0">
                  <a:solidFill>
                    <a:srgbClr val="000000"/>
                  </a:solidFill>
                  <a:latin typeface="Adobe 黑体 Std R" panose="020B0400000000000000" charset="-122"/>
                  <a:ea typeface="Adobe 黑体 Std R" panose="020B0400000000000000" charset="-122"/>
                </a:rPr>
                <a:t>JIANGXI ENVIRONMENTAL ENGINEERING VOCATIONAL COLLEGE</a:t>
              </a:r>
              <a:endParaRPr lang="en-US" altLang="zh-CN" sz="1200" b="1" dirty="0">
                <a:solidFill>
                  <a:srgbClr val="000000"/>
                </a:solidFill>
                <a:latin typeface="Adobe 黑体 Std R" panose="020B0400000000000000" charset="-122"/>
                <a:ea typeface="Adobe 黑体 Std R" panose="020B0400000000000000" charset="-122"/>
              </a:endParaRPr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44" y="6356351"/>
            <a:ext cx="2743343" cy="366184"/>
          </a:xfrm>
          <a:prstGeom prst="rect">
            <a:avLst/>
          </a:prstGeom>
        </p:spPr>
        <p:txBody>
          <a:bodyPr vert="horz" lIns="68580" tIns="34290" rIns="68580" bIns="34290" rtlCol="0" anchor="ctr"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810" y="6356351"/>
            <a:ext cx="4115014" cy="366184"/>
          </a:xfrm>
          <a:prstGeom prst="rect">
            <a:avLst/>
          </a:prstGeom>
        </p:spPr>
        <p:txBody>
          <a:bodyPr vert="horz" lIns="68580" tIns="34290" rIns="68580" bIns="34290" rtlCol="0" anchor="ctr"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1048" y="6356351"/>
            <a:ext cx="2743343" cy="36618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996" y="3848598"/>
            <a:ext cx="7769565" cy="76684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996" y="4615438"/>
            <a:ext cx="7769565" cy="867645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60" y="1501277"/>
            <a:ext cx="5177310" cy="474864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2231" y="1501277"/>
            <a:ext cx="5177310" cy="4748644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60" y="1429274"/>
            <a:ext cx="5342926" cy="38162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60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6365" y="1421802"/>
            <a:ext cx="5342926" cy="38162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6365" y="1854095"/>
            <a:ext cx="5342926" cy="439582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60" y="608432"/>
            <a:ext cx="10970280" cy="70563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60" y="1555280"/>
            <a:ext cx="5233593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1025" y="1555280"/>
            <a:ext cx="5227715" cy="4608238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5808" y="914447"/>
            <a:ext cx="1044103" cy="5029459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90" y="914447"/>
            <a:ext cx="9170103" cy="5029459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56.xml"/><Relationship Id="rId16" Type="http://schemas.openxmlformats.org/officeDocument/2006/relationships/tags" Target="../tags/tag55.xml"/><Relationship Id="rId15" Type="http://schemas.openxmlformats.org/officeDocument/2006/relationships/tags" Target="../tags/tag54.xml"/><Relationship Id="rId14" Type="http://schemas.openxmlformats.org/officeDocument/2006/relationships/tags" Target="../tags/tag53.xml"/><Relationship Id="rId13" Type="http://schemas.openxmlformats.org/officeDocument/2006/relationships/tags" Target="../tags/tag52.xml"/><Relationship Id="rId12" Type="http://schemas.openxmlformats.org/officeDocument/2006/relationships/tags" Target="../tags/tag5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9" Type="http://schemas.openxmlformats.org/officeDocument/2006/relationships/theme" Target="../theme/theme2.xml"/><Relationship Id="rId18" Type="http://schemas.openxmlformats.org/officeDocument/2006/relationships/tags" Target="../tags/tag112.xml"/><Relationship Id="rId17" Type="http://schemas.openxmlformats.org/officeDocument/2006/relationships/tags" Target="../tags/tag111.xml"/><Relationship Id="rId16" Type="http://schemas.openxmlformats.org/officeDocument/2006/relationships/tags" Target="../tags/tag110.xml"/><Relationship Id="rId15" Type="http://schemas.openxmlformats.org/officeDocument/2006/relationships/tags" Target="../tags/tag10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60" y="608432"/>
            <a:ext cx="10970280" cy="70563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60" y="1490477"/>
            <a:ext cx="10970280" cy="475944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60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405" y="6314724"/>
            <a:ext cx="3960390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8474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10360" algn="l"/>
          <a:tab pos="1610360" algn="l"/>
          <a:tab pos="1610360" algn="l"/>
          <a:tab pos="161036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60" y="608432"/>
            <a:ext cx="10970280" cy="70563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60" y="1490477"/>
            <a:ext cx="10970280" cy="475944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60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405" y="6314724"/>
            <a:ext cx="3960390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8474" y="6314724"/>
            <a:ext cx="2700266" cy="316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10360" algn="l"/>
          <a:tab pos="1610360" algn="l"/>
          <a:tab pos="1610360" algn="l"/>
          <a:tab pos="161036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15.xml"/><Relationship Id="rId4" Type="http://schemas.openxmlformats.org/officeDocument/2006/relationships/image" Target="../media/image5.png"/><Relationship Id="rId3" Type="http://schemas.openxmlformats.org/officeDocument/2006/relationships/tags" Target="../tags/tag114.xml"/><Relationship Id="rId2" Type="http://schemas.openxmlformats.org/officeDocument/2006/relationships/image" Target="../media/image4.png"/><Relationship Id="rId1" Type="http://schemas.openxmlformats.org/officeDocument/2006/relationships/tags" Target="../tags/tag11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9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3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4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5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7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8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0" Type="http://schemas.openxmlformats.org/officeDocument/2006/relationships/notesSlide" Target="../notesSlides/notesSlide2.xml"/><Relationship Id="rId2" Type="http://schemas.openxmlformats.org/officeDocument/2006/relationships/tags" Target="../tags/tag117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131.xml"/><Relationship Id="rId17" Type="http://schemas.openxmlformats.org/officeDocument/2006/relationships/image" Target="../media/image6.png"/><Relationship Id="rId16" Type="http://schemas.openxmlformats.org/officeDocument/2006/relationships/tags" Target="../tags/tag130.xml"/><Relationship Id="rId15" Type="http://schemas.openxmlformats.org/officeDocument/2006/relationships/tags" Target="../tags/tag129.xml"/><Relationship Id="rId14" Type="http://schemas.openxmlformats.org/officeDocument/2006/relationships/tags" Target="../tags/tag128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image" Target="../media/image4.png"/><Relationship Id="rId1" Type="http://schemas.openxmlformats.org/officeDocument/2006/relationships/tags" Target="../tags/tag116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9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0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1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53.xml"/><Relationship Id="rId2" Type="http://schemas.openxmlformats.org/officeDocument/2006/relationships/image" Target="../media/image4.png"/><Relationship Id="rId1" Type="http://schemas.openxmlformats.org/officeDocument/2006/relationships/tags" Target="../tags/tag15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2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4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5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6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8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0000">
            <a:off x="8331524" y="5719374"/>
            <a:ext cx="2969740" cy="1259684"/>
          </a:xfrm>
          <a:prstGeom prst="rect">
            <a:avLst/>
          </a:prstGeom>
        </p:spPr>
      </p:pic>
      <p:sp>
        <p:nvSpPr>
          <p:cNvPr id="146" name="文本框 14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117475" y="2001203"/>
            <a:ext cx="8871585" cy="93853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5400000" algn="t" rotWithShape="0">
              <a:srgbClr val="0C224F">
                <a:alpha val="40000"/>
              </a:srgbClr>
            </a:outerShdw>
          </a:effectLst>
        </p:spPr>
        <p:txBody>
          <a:bodyPr wrap="square" lIns="108910" tIns="54455" rIns="108910" bIns="54455" anchor="ctr" anchorCtr="0">
            <a:spAutoFit/>
          </a:bodyPr>
          <a:p>
            <a:pPr indent="0" algn="l" defTabSz="685800" fontAlgn="auto">
              <a:lnSpc>
                <a:spcPct val="100000"/>
              </a:lnSpc>
              <a:spcAft>
                <a:spcPts val="0"/>
              </a:spcAft>
            </a:pPr>
            <a:r>
              <a:rPr lang="zh-CN" altLang="en-US" sz="5400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项目</a:t>
            </a:r>
            <a:r>
              <a:rPr lang="en-US" altLang="zh-CN" sz="5400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3</a:t>
            </a:r>
            <a:r>
              <a:rPr lang="zh-CN" altLang="en-US" sz="5400" spc="10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sym typeface="+mn-ea"/>
              </a:rPr>
              <a:t> 显示电路设计</a:t>
            </a:r>
            <a:endParaRPr lang="zh-CN" altLang="en-US" sz="5400" spc="100" dirty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effectLst/>
              <a:latin typeface="汉仪菱心体简" panose="02010400000101010101" charset="-122"/>
              <a:ea typeface="汉仪菱心体简" panose="0201040000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9030" y="2167255"/>
            <a:ext cx="3968750" cy="2895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3.2 数码管动态显示1234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181483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设计一个4位数码管动态显示电路，单片机外接四位七段共阳极数码管，要求系统上电后，4位数码管轮流显示数字“1234”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97855" y="1824355"/>
            <a:ext cx="6494780" cy="383476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</a:t>
            </a:r>
            <a:r>
              <a:rPr lang="en-US" alt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4.2 </a:t>
            </a: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按键控制数码管显示</a:t>
            </a:r>
            <a:endParaRPr lang="zh-CN" altLang="en-US"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483108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掌握一维数组的定义、引用、初始化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掌握二维数组的定义、逻辑结构、内存结构、引用、初始化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2、技能目标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能定义一维数组、二维数组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能引用、初始化一维数组、二维数组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能使用单片机设计4位数码管轮流显示数字“1234”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3、素养目标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培养学生复杂问题的解决能力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培养逻辑思维和分析问题的能力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知识3.2.1 C51语言的一维数组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1、一维数组的定义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定义如下：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类型说明符 数组名[常量表达式]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2、一维数组的引用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数组元素的引用形式：数组名[下标]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说明：下标是指该元素在数组中的位置，从0开始索引。可以是整型的常量、变量或表达式。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知识3.2.2 C51语言的二维数组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353822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1、二维数组的定义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定义如下：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类型说明符  数组名 [常量表达式1] [常量表达式2]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2、二维数组的逻辑结构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二维数组的逻辑结构为矩阵结构，二维数组的第一个参数是行，第二个参数是列。 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  <a:endParaRPr lang="zh-CN"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95313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选用Proteus软件、Keil uVision4软件，使用AT89C51单片机让4位数码管轮流显示数字“1234”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9690" y="2475230"/>
            <a:ext cx="6494780" cy="383476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4360" y="408940"/>
            <a:ext cx="6563360" cy="60407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858838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3.3 液晶显示屏电路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224536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设计一个液晶显示系统，要求系统上电后，由单片机液晶显示器LCD1602显示字符串，第一行显示“Hello SCM! ”，第二行显示“welcome to you!”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1440" y="1590993"/>
            <a:ext cx="5487035" cy="34067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任务3.3 液晶显示屏电路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278255"/>
            <a:ext cx="10429875" cy="569277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掌握液晶显示屏的含义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了解液晶显示器LCD1602的显示特性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掌握液晶显示器LCD1602的引脚接口、内部结构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2、技能目标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能使用液晶显示屏LCD1602进行初始化设置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能使用液晶显示屏LCD1602进行读写指令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能使用液晶显示屏LCD1602进行写数据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能使用液晶显示器LCD1602显示字符串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3、素养目标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培养学生解决问题能力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培养学生的创新能力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知识3.3.1 LCD1602显示特性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22453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1、单5V的供电电压，低功耗、长寿命以及高可靠性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2、内置192种字符（160个5×7点阵字符和32个5×10点阵字符）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3、能够同时显示16×2即32个字符，每个字符由5×8点阵构成。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4、显示方式：STN、半透、正显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5、驱动方式：1/16DUTY，1/5BIAS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知识3.3.2 结构模块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5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6010" y="1471930"/>
            <a:ext cx="6945630" cy="415163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平行四边形 33"/>
          <p:cNvSpPr/>
          <p:nvPr>
            <p:custDataLst>
              <p:tags r:id="rId1"/>
            </p:custDataLst>
          </p:nvPr>
        </p:nvSpPr>
        <p:spPr>
          <a:xfrm flipV="1">
            <a:off x="6314440" y="1833245"/>
            <a:ext cx="5098415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30" name="平行四边形 29"/>
          <p:cNvSpPr/>
          <p:nvPr>
            <p:custDataLst>
              <p:tags r:id="rId2"/>
            </p:custDataLst>
          </p:nvPr>
        </p:nvSpPr>
        <p:spPr>
          <a:xfrm flipV="1">
            <a:off x="5363845" y="1833245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6491605" y="1875790"/>
            <a:ext cx="4921250" cy="500380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任务4.1 独立键盘点亮LED灯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1" name="文本框 11"/>
          <p:cNvSpPr txBox="1"/>
          <p:nvPr>
            <p:custDataLst>
              <p:tags r:id="rId4"/>
            </p:custDataLst>
          </p:nvPr>
        </p:nvSpPr>
        <p:spPr>
          <a:xfrm>
            <a:off x="5495925" y="1900555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0" algn="ctr" fontAlgn="auto"/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</a:rPr>
              <a:t>01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平行四边形 26"/>
          <p:cNvSpPr/>
          <p:nvPr>
            <p:custDataLst>
              <p:tags r:id="rId5"/>
            </p:custDataLst>
          </p:nvPr>
        </p:nvSpPr>
        <p:spPr>
          <a:xfrm flipV="1">
            <a:off x="5769610" y="2901950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35" name="文本框 11"/>
          <p:cNvSpPr txBox="1"/>
          <p:nvPr>
            <p:custDataLst>
              <p:tags r:id="rId6"/>
            </p:custDataLst>
          </p:nvPr>
        </p:nvSpPr>
        <p:spPr>
          <a:xfrm>
            <a:off x="5901690" y="296926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02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55" name="平行四边形 54"/>
          <p:cNvSpPr/>
          <p:nvPr>
            <p:custDataLst>
              <p:tags r:id="rId7"/>
            </p:custDataLst>
          </p:nvPr>
        </p:nvSpPr>
        <p:spPr>
          <a:xfrm flipV="1">
            <a:off x="6222365" y="4128135"/>
            <a:ext cx="1031875" cy="612775"/>
          </a:xfrm>
          <a:prstGeom prst="parallelogram">
            <a:avLst>
              <a:gd name="adj" fmla="val 32130"/>
            </a:avLst>
          </a:prstGeom>
          <a:gradFill>
            <a:gsLst>
              <a:gs pos="45000">
                <a:srgbClr val="F7FAFE"/>
              </a:gs>
              <a:gs pos="65000">
                <a:srgbClr val="CFD3DE"/>
              </a:gs>
              <a:gs pos="80000">
                <a:srgbClr val="F4F5F7"/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500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en-US" altLang="zh-CN" sz="3735">
              <a:solidFill>
                <a:srgbClr val="0C224F"/>
              </a:solidFill>
              <a:latin typeface="Arial Black" panose="020B0A04020102020204" charset="0"/>
              <a:cs typeface="Arial Black" panose="020B0A04020102020204" charset="0"/>
              <a:sym typeface="+mn-ea"/>
            </a:endParaRPr>
          </a:p>
        </p:txBody>
      </p:sp>
      <p:sp>
        <p:nvSpPr>
          <p:cNvPr id="57" name="文本框 11"/>
          <p:cNvSpPr txBox="1"/>
          <p:nvPr>
            <p:custDataLst>
              <p:tags r:id="rId8"/>
            </p:custDataLst>
          </p:nvPr>
        </p:nvSpPr>
        <p:spPr>
          <a:xfrm>
            <a:off x="6354445" y="419481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03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62" name="文本框 11"/>
          <p:cNvSpPr txBox="1"/>
          <p:nvPr>
            <p:custDataLst>
              <p:tags r:id="rId9"/>
            </p:custDataLst>
          </p:nvPr>
        </p:nvSpPr>
        <p:spPr>
          <a:xfrm>
            <a:off x="6788150" y="534543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04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129" name="任意多边形: 形状 47"/>
          <p:cNvSpPr/>
          <p:nvPr/>
        </p:nvSpPr>
        <p:spPr>
          <a:xfrm flipH="1">
            <a:off x="-435473" y="1699897"/>
            <a:ext cx="7136519" cy="450879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430" h="5326">
                <a:moveTo>
                  <a:pt x="1827" y="0"/>
                </a:moveTo>
                <a:lnTo>
                  <a:pt x="2910" y="0"/>
                </a:lnTo>
                <a:lnTo>
                  <a:pt x="5092" y="0"/>
                </a:lnTo>
                <a:lnTo>
                  <a:pt x="8430" y="0"/>
                </a:lnTo>
                <a:lnTo>
                  <a:pt x="8430" y="5326"/>
                </a:lnTo>
                <a:lnTo>
                  <a:pt x="5092" y="5326"/>
                </a:lnTo>
                <a:lnTo>
                  <a:pt x="2910" y="5326"/>
                </a:lnTo>
                <a:lnTo>
                  <a:pt x="0" y="5326"/>
                </a:lnTo>
                <a:lnTo>
                  <a:pt x="1827" y="0"/>
                </a:lnTo>
                <a:close/>
              </a:path>
            </a:pathLst>
          </a:custGeom>
          <a:noFill/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 sz="2400">
              <a:cs typeface="黑体" panose="02010609060101010101" charset="-122"/>
            </a:endParaRPr>
          </a:p>
        </p:txBody>
      </p:sp>
      <p:sp>
        <p:nvSpPr>
          <p:cNvPr id="2" name="梯形 1"/>
          <p:cNvSpPr/>
          <p:nvPr/>
        </p:nvSpPr>
        <p:spPr>
          <a:xfrm>
            <a:off x="3873528" y="728043"/>
            <a:ext cx="4446144" cy="467302"/>
          </a:xfrm>
          <a:prstGeom prst="trapezoid">
            <a:avLst>
              <a:gd name="adj" fmla="val 105253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69000">
                <a:schemeClr val="bg1">
                  <a:alpha val="0"/>
                </a:schemeClr>
              </a:gs>
            </a:gsLst>
            <a:lin ang="16200000" scaled="0"/>
          </a:gradFill>
          <a:ln>
            <a:gradFill>
              <a:gsLst>
                <a:gs pos="0">
                  <a:srgbClr val="F7FAFE"/>
                </a:gs>
                <a:gs pos="30000">
                  <a:srgbClr val="F7FAFE">
                    <a:alpha val="50000"/>
                  </a:srgbClr>
                </a:gs>
                <a:gs pos="76000">
                  <a:schemeClr val="accent1">
                    <a:alpha val="1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pic>
        <p:nvPicPr>
          <p:cNvPr id="138" name="图片 137" descr="黑暗中的灯光&#10;&#10;描述已自动生成"/>
          <p:cNvPicPr>
            <a:picLocks noChangeAspect="1"/>
          </p:cNvPicPr>
          <p:nvPr/>
        </p:nvPicPr>
        <p:blipFill>
          <a:blip r:embed="rId10">
            <a:alphaModFix amt="9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833" y="536720"/>
            <a:ext cx="7329535" cy="1458627"/>
          </a:xfrm>
          <a:prstGeom prst="rect">
            <a:avLst/>
          </a:prstGeom>
        </p:spPr>
      </p:pic>
      <p:sp>
        <p:nvSpPr>
          <p:cNvPr id="125" name="矩形 124"/>
          <p:cNvSpPr/>
          <p:nvPr>
            <p:custDataLst>
              <p:tags r:id="rId11"/>
            </p:custDataLst>
          </p:nvPr>
        </p:nvSpPr>
        <p:spPr>
          <a:xfrm>
            <a:off x="5214483" y="325080"/>
            <a:ext cx="1764236" cy="712805"/>
          </a:xfrm>
          <a:prstGeom prst="rect">
            <a:avLst/>
          </a:prstGeom>
          <a:ln w="15875">
            <a:noFill/>
          </a:ln>
          <a:effectLst>
            <a:outerShdw blurRad="50800" dist="12700" dir="5400000" algn="t" rotWithShape="0">
              <a:srgbClr val="0C224F">
                <a:alpha val="40000"/>
              </a:srgbClr>
            </a:outerShdw>
          </a:effectLst>
        </p:spPr>
        <p:txBody>
          <a:bodyPr vert="horz" wrap="square" lIns="91428" tIns="45714" rIns="91428" bIns="45714" rtlCol="0" anchor="ctr" anchorCtr="0">
            <a:noAutofit/>
          </a:bodyPr>
          <a:p>
            <a:pPr lvl="0" algn="dist">
              <a:buClrTx/>
              <a:buSzTx/>
              <a:buFontTx/>
            </a:pPr>
            <a:r>
              <a:rPr lang="zh-CN" altLang="en-US" sz="4800" b="1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>
                  <a:reflection blurRad="6350" stA="23000" endA="300" endPos="25000" dist="762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目录</a:t>
            </a:r>
            <a:endParaRPr lang="zh-CN" altLang="en-US" sz="4800" b="1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effectLst>
                <a:reflection blurRad="6350" stA="23000" endA="300" endPos="25000" dist="76200" dir="5400000" sy="-100000" algn="bl" rotWithShape="0"/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梯形 3"/>
          <p:cNvSpPr/>
          <p:nvPr/>
        </p:nvSpPr>
        <p:spPr>
          <a:xfrm>
            <a:off x="3686015" y="799155"/>
            <a:ext cx="4821171" cy="467302"/>
          </a:xfrm>
          <a:prstGeom prst="trapezoid">
            <a:avLst>
              <a:gd name="adj" fmla="val 107971"/>
            </a:avLst>
          </a:prstGeom>
          <a:noFill/>
          <a:ln w="6350">
            <a:gradFill>
              <a:gsLst>
                <a:gs pos="0">
                  <a:srgbClr val="F7FAFE"/>
                </a:gs>
                <a:gs pos="30000">
                  <a:srgbClr val="F7FAFE">
                    <a:alpha val="50000"/>
                  </a:srgbClr>
                </a:gs>
                <a:gs pos="76000">
                  <a:schemeClr val="accent1">
                    <a:alpha val="10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22" name="文本框 11"/>
          <p:cNvSpPr txBox="1"/>
          <p:nvPr>
            <p:custDataLst>
              <p:tags r:id="rId12"/>
            </p:custDataLst>
          </p:nvPr>
        </p:nvSpPr>
        <p:spPr>
          <a:xfrm>
            <a:off x="9036050" y="2985770"/>
            <a:ext cx="767715" cy="48006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ctr">
              <a:buClrTx/>
              <a:buSzTx/>
              <a:buFontTx/>
            </a:pPr>
            <a:r>
              <a:rPr lang="en-US" altLang="zh-CN" sz="3735" dirty="0">
                <a:solidFill>
                  <a:srgbClr val="0F325E"/>
                </a:solidFill>
                <a:latin typeface="Impact" panose="020B0806030902050204" pitchFamily="34" charset="0"/>
                <a:sym typeface="+mn-ea"/>
              </a:rPr>
              <a:t>06</a:t>
            </a:r>
            <a:endParaRPr lang="en-US" altLang="zh-CN" sz="3735" dirty="0">
              <a:solidFill>
                <a:srgbClr val="0F325E"/>
              </a:solidFill>
              <a:latin typeface="Impact" panose="020B0806030902050204" pitchFamily="34" charset="0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13"/>
            </p:custDataLst>
          </p:nvPr>
        </p:nvSpPr>
        <p:spPr>
          <a:xfrm>
            <a:off x="6788150" y="2908300"/>
            <a:ext cx="4921250" cy="500380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任务4.2 按键控制数码管显示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14"/>
            </p:custDataLst>
          </p:nvPr>
        </p:nvSpPr>
        <p:spPr>
          <a:xfrm>
            <a:off x="7338060" y="4093210"/>
            <a:ext cx="4921250" cy="500380"/>
          </a:xfrm>
          <a:prstGeom prst="rect">
            <a:avLst/>
          </a:prstGeom>
          <a:ln w="15875">
            <a:noFill/>
          </a:ln>
          <a:effectLst>
            <a:outerShdw blurRad="25400" dist="25400" dir="5400000" algn="t" rotWithShape="0">
              <a:srgbClr val="0C224F">
                <a:alpha val="40000"/>
              </a:srgbClr>
            </a:outerShdw>
          </a:effectLst>
        </p:spPr>
        <p:txBody>
          <a:bodyPr wrap="square" lIns="91428" tIns="45714" rIns="91428" bIns="45714" anchor="ctr" anchorCtr="0">
            <a:spAutoFit/>
          </a:bodyPr>
          <a:p>
            <a:pPr indent="0" fontAlgn="auto"/>
            <a:r>
              <a:rPr lang="zh-CN" altLang="en-US" sz="2665" b="1" spc="100" dirty="0" smtClean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任务4.3 矩阵键盘系统设计</a:t>
            </a:r>
            <a:endParaRPr lang="zh-CN" altLang="en-US" sz="2665" b="1" spc="100" dirty="0" smtClean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平行四边形 8"/>
          <p:cNvSpPr/>
          <p:nvPr>
            <p:custDataLst>
              <p:tags r:id="rId15"/>
            </p:custDataLst>
          </p:nvPr>
        </p:nvSpPr>
        <p:spPr>
          <a:xfrm flipV="1">
            <a:off x="6788150" y="2910840"/>
            <a:ext cx="5098415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sp>
        <p:nvSpPr>
          <p:cNvPr id="10" name="平行四边形 9"/>
          <p:cNvSpPr/>
          <p:nvPr>
            <p:custDataLst>
              <p:tags r:id="rId16"/>
            </p:custDataLst>
          </p:nvPr>
        </p:nvSpPr>
        <p:spPr>
          <a:xfrm flipV="1">
            <a:off x="7160895" y="4070350"/>
            <a:ext cx="5098415" cy="612775"/>
          </a:xfrm>
          <a:prstGeom prst="parallelogram">
            <a:avLst>
              <a:gd name="adj" fmla="val 31491"/>
            </a:avLst>
          </a:prstGeom>
          <a:gradFill>
            <a:gsLst>
              <a:gs pos="0">
                <a:schemeClr val="bg1">
                  <a:alpha val="15000"/>
                </a:schemeClr>
              </a:gs>
              <a:gs pos="100000">
                <a:schemeClr val="bg1">
                  <a:alpha val="5000"/>
                </a:schemeClr>
              </a:gs>
            </a:gsLst>
            <a:lin ang="16200000" scaled="0"/>
          </a:gradFill>
          <a:ln>
            <a:gradFill>
              <a:gsLst>
                <a:gs pos="0">
                  <a:schemeClr val="bg1"/>
                </a:gs>
                <a:gs pos="100000">
                  <a:schemeClr val="bg1">
                    <a:alpha val="20000"/>
                  </a:schemeClr>
                </a:gs>
              </a:gsLst>
              <a:lin ang="189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121904" tIns="60952" rIns="121904" bIns="60952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 sz="2400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50190" y="2057400"/>
            <a:ext cx="4964430" cy="3287395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445" y="508000"/>
            <a:ext cx="688657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知识3.3.3 LCD1602接口定义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0" y="1416050"/>
            <a:ext cx="7325360" cy="48717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  <a:endParaRPr lang="zh-CN"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13836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设计一个液晶显示系统，要求系统上电后，由单片机液晶显示器LCD1602显示字符串，第一行显示“Hello SCM! ”，第二行显示“welcome to you!”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3182303"/>
            <a:ext cx="5487035" cy="34067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2910" y="259080"/>
            <a:ext cx="7029450" cy="63392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80" y="3106420"/>
            <a:ext cx="7618730" cy="1701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 bwMode="auto">
          <a:xfrm>
            <a:off x="966153" y="2294573"/>
            <a:ext cx="10260330" cy="118491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5400000" algn="t" rotWithShape="0">
              <a:srgbClr val="0C224F">
                <a:alpha val="40000"/>
              </a:srgbClr>
            </a:outerShdw>
          </a:effectLst>
        </p:spPr>
        <p:txBody>
          <a:bodyPr wrap="square" lIns="108910" tIns="54455" rIns="108910" bIns="54455" rtlCol="0" anchor="ctr" anchorCtr="0">
            <a:spAutoFit/>
          </a:bodyPr>
          <a:p>
            <a:pPr lvl="0" algn="ctr" defTabSz="685800">
              <a:spcAft>
                <a:spcPts val="0"/>
              </a:spcAft>
              <a:buClrTx/>
              <a:buSzTx/>
              <a:buFontTx/>
            </a:pPr>
            <a:r>
              <a:rPr lang="zh-CN" altLang="en-US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初心在方寸</a:t>
            </a:r>
            <a:r>
              <a:rPr lang="en-US" altLang="zh-CN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 </a:t>
            </a:r>
            <a:r>
              <a:rPr lang="zh-CN" altLang="en-US" sz="7000" spc="50" dirty="0">
                <a:gradFill>
                  <a:gsLst>
                    <a:gs pos="80000">
                      <a:srgbClr val="F4F5F7"/>
                    </a:gs>
                    <a:gs pos="45000">
                      <a:schemeClr val="accent1">
                        <a:lumMod val="5000"/>
                        <a:lumOff val="95000"/>
                      </a:schemeClr>
                    </a:gs>
                    <a:gs pos="65000">
                      <a:srgbClr val="C3C8D4"/>
                    </a:gs>
                  </a:gsLst>
                  <a:lin ang="5400000" scaled="0"/>
                </a:gradFill>
                <a:effectLst/>
                <a:latin typeface="汉仪菱心体简" panose="02010400000101010101" charset="-122"/>
                <a:ea typeface="汉仪菱心体简" panose="02010400000101010101" charset="-122"/>
                <a:cs typeface="汉仪菱心体简" panose="02010400000101010101" charset="-122"/>
                <a:sym typeface="+mn-ea"/>
              </a:rPr>
              <a:t>咫尺在匠心</a:t>
            </a:r>
            <a:endParaRPr lang="zh-CN" altLang="en-US" sz="7000" spc="50" dirty="0">
              <a:gradFill>
                <a:gsLst>
                  <a:gs pos="80000">
                    <a:srgbClr val="F4F5F7"/>
                  </a:gs>
                  <a:gs pos="45000">
                    <a:schemeClr val="accent1">
                      <a:lumMod val="5000"/>
                      <a:lumOff val="95000"/>
                    </a:schemeClr>
                  </a:gs>
                  <a:gs pos="65000">
                    <a:srgbClr val="C3C8D4"/>
                  </a:gs>
                </a:gsLst>
                <a:lin ang="5400000" scaled="0"/>
              </a:gradFill>
              <a:effectLst/>
              <a:latin typeface="汉仪菱心体简" panose="02010400000101010101" charset="-122"/>
              <a:ea typeface="汉仪菱心体简" panose="02010400000101010101" charset="-122"/>
              <a:cs typeface="汉仪菱心体简" panose="0201040000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445" y="859155"/>
            <a:ext cx="644334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3.1 设计4位数码管静态显示电路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567" y="2834323"/>
            <a:ext cx="5080000" cy="181483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设计一个4位数码管静态显示电路，单片机外接四位七段数码管，要求系统上电后，4位数码管显示数字“6666”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3690" y="2219960"/>
            <a:ext cx="5838190" cy="368808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445" y="508000"/>
            <a:ext cx="7712710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</a:t>
            </a: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3.1 设计4位数码管静态显示电路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165225"/>
            <a:ext cx="10429875" cy="569277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1、知识目标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掌握数码管的类型、字形码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掌握数码管静态显示、动态显示的特点、连接方式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掌握锁存器的功能、原理、引脚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掌握共阴极共阳极数码管的引脚结构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2、技能目标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能使用数码管进行电路连接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能使用锁存器、单片机设计4位数码管显示电路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能理解数码管段选、位选编程思维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3、素养目标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培养学生的编程思维能力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培养学生缜密严谨的态度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知识3.1.1 LED数码管的类型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181483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LED数码管（LED Segment Displays）是一种半导体发光器件，由多个发光二极管封装在一起组成“8”字型，引线已在内部连接完成。数码管实际上是由七个发光管组成8字形构成，另外1个发光二极管是小数点。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6335" y="3195955"/>
            <a:ext cx="2743835" cy="275907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知识3.1.2 数码管的字形码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181483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单片机应用系统中，除了复位键有专门的复位电路和复位功能外，其他键都是用来设置控制功能或输入数据的。当按下某个功能键或数字键时，计算机应用系统应该执行该键对应的功能，键的信息输入和软件的结构有很大的关系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4290" y="3116580"/>
            <a:ext cx="5485130" cy="35909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知识3.1.3 数码管的显示方式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310769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数码管的显示方式分为静态显示和动态显示。静态显示和动态显示均是针对多位数码管而言的。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码管的段选和位选：段选是负责选择数码管的哪一段发光二极管亮。连在一起的段选控制数码管用来实现数码管显示具体的内容。而数码管的位选，是选择显示具体哪个数码管亮。对于独立的公共端，位选线就是共阴极或共阳极COM端，用来控制哪一个数码管亮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4" descr="说明: y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49557" y="4342765"/>
            <a:ext cx="3848100" cy="186944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9762" y="507683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任务实施</a:t>
            </a:r>
            <a:endParaRPr lang="zh-CN"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1381125"/>
            <a:ext cx="1042987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使用51单片机，设计一个4位数码管显示电路。</a:t>
            </a:r>
            <a:endParaRPr sz="2800" b="1">
              <a:solidFill>
                <a:schemeClr val="bg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96640" y="2199005"/>
            <a:ext cx="5838190" cy="368808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1395" y="723900"/>
            <a:ext cx="5874385" cy="56972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6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17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18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19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1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2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3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4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5.xml><?xml version="1.0" encoding="utf-8"?>
<p:tagLst xmlns:p="http://schemas.openxmlformats.org/presentationml/2006/main">
  <p:tag name="PA" val="v5.2.10"/>
</p:tagLst>
</file>

<file path=ppt/tags/tag126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27.xml><?xml version="1.0" encoding="utf-8"?>
<p:tagLst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8.xml><?xml version="1.0" encoding="utf-8"?>
<p:tagLst xmlns:p="http://schemas.openxmlformats.org/presentationml/2006/main">
  <p:tag name="KSO_WM_BEAUTIFY_FLAG" val=""/>
  <p:tag name="KSO_WM_DIAGRAM_VIRTUALLY_FRAME" val="{&quot;height&quot;:363.625,&quot;left&quot;:422.35,&quot;top&quot;:100.275,&quot;width&quot;:535.5}"/>
</p:tagLst>
</file>

<file path=ppt/tags/tag129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  <p:tag name="KSO_WM_DIAGRAM_VIRTUALLY_FRAME" val="{&quot;height&quot;:426.8,&quot;left&quot;:422.35,&quot;top&quot;:37.1,&quot;width&quot;:535.5}"/>
</p:tagLst>
</file>

<file path=ppt/tags/tag13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4.xml><?xml version="1.0" encoding="utf-8"?>
<p:tagLst xmlns:p="http://schemas.openxmlformats.org/presentationml/2006/main">
  <p:tag name="COMMONDATA" val="eyJoZGlkIjoiY2M5MmFmMmQxYTUxNWM2NWFiYmJhOTZmYzdlMzczM2YifQ=="/>
  <p:tag name="KSO_WPP_MARK_KEY" val="20ab1bde-e509-4ef2-9c47-1b3afddd1a73"/>
  <p:tag name="commondata" val="eyJoZGlkIjoiZjJiZTNhZGY1MDEwOTVhMjY1OWE2ZjQ5NGMzMWQ2YjU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1834</Words>
  <Application>WPS 演示</Application>
  <PresentationFormat>宽屏</PresentationFormat>
  <Paragraphs>136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Wingdings</vt:lpstr>
      <vt:lpstr>华文隶书</vt:lpstr>
      <vt:lpstr>Adobe 黑体 Std R</vt:lpstr>
      <vt:lpstr>黑体</vt:lpstr>
      <vt:lpstr>Calibri</vt:lpstr>
      <vt:lpstr>汉仪菱心体简</vt:lpstr>
      <vt:lpstr>Arial Black</vt:lpstr>
      <vt:lpstr>微软雅黑</vt:lpstr>
      <vt:lpstr>Impact</vt:lpstr>
      <vt:lpstr>Arial Unicode MS</vt:lpstr>
      <vt:lpstr>WPS</vt:lpstr>
      <vt:lpstr>1_WPS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江西环境工程职业学院陈老师</cp:lastModifiedBy>
  <cp:revision>429</cp:revision>
  <dcterms:created xsi:type="dcterms:W3CDTF">2019-06-19T02:08:00Z</dcterms:created>
  <dcterms:modified xsi:type="dcterms:W3CDTF">2024-11-06T02:45:39Z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2052-12.1.0.18166</vt:lpwstr>
  </property>
  <property fmtid="{D5CDD505-2E9C-101B-9397-08002B2CF9AE}" pid="3" name="ICV">
    <vt:lpwstr>F197A99BC2584D88A31737A2FECA1BCF_13</vt:lpwstr>
  </property>
</Properties>
</file>